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5" r:id="rId6"/>
    <p:sldId id="302" r:id="rId7"/>
    <p:sldId id="303" r:id="rId8"/>
    <p:sldId id="304" r:id="rId9"/>
    <p:sldId id="306" r:id="rId10"/>
    <p:sldId id="307" r:id="rId11"/>
    <p:sldId id="308" r:id="rId12"/>
    <p:sldId id="309" r:id="rId13"/>
    <p:sldId id="310" r:id="rId14"/>
    <p:sldId id="30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F5B72-EDC6-46AF-BCF0-3313121AB0DF}"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08F7D1CA-7B5D-4F2F-BBB9-752899E9896C}">
      <dgm:prSet/>
      <dgm:spPr/>
      <dgm:t>
        <a:bodyPr/>
        <a:lstStyle/>
        <a:p>
          <a:r>
            <a:rPr lang="en-US"/>
            <a:t>2018</a:t>
          </a:r>
        </a:p>
      </dgm:t>
    </dgm:pt>
    <dgm:pt modelId="{26A9BC3A-BCBA-4968-813D-CB26DA41DBE7}" type="parTrans" cxnId="{68ACEDDB-5984-4105-935C-3367BA93406D}">
      <dgm:prSet/>
      <dgm:spPr/>
      <dgm:t>
        <a:bodyPr/>
        <a:lstStyle/>
        <a:p>
          <a:endParaRPr lang="en-US"/>
        </a:p>
      </dgm:t>
    </dgm:pt>
    <dgm:pt modelId="{94C3EDBC-E168-48BC-8B94-760BB5A9C276}" type="sibTrans" cxnId="{68ACEDDB-5984-4105-935C-3367BA93406D}">
      <dgm:prSet/>
      <dgm:spPr/>
      <dgm:t>
        <a:bodyPr/>
        <a:lstStyle/>
        <a:p>
          <a:endParaRPr lang="en-US"/>
        </a:p>
      </dgm:t>
    </dgm:pt>
    <dgm:pt modelId="{C586AE3D-AE20-4831-9B95-CCD4463AD4BF}">
      <dgm:prSet/>
      <dgm:spPr/>
      <dgm:t>
        <a:bodyPr/>
        <a:lstStyle/>
        <a:p>
          <a:r>
            <a:rPr lang="en-US"/>
            <a:t>Results shows first of all in 2018 usage about 60k during summer time.</a:t>
          </a:r>
        </a:p>
      </dgm:t>
    </dgm:pt>
    <dgm:pt modelId="{9D397F2B-794F-4D89-968A-C72DCFBFE281}" type="parTrans" cxnId="{8B50CE43-B4C5-48B8-9FC1-ED81C862FA82}">
      <dgm:prSet/>
      <dgm:spPr/>
      <dgm:t>
        <a:bodyPr/>
        <a:lstStyle/>
        <a:p>
          <a:endParaRPr lang="en-US"/>
        </a:p>
      </dgm:t>
    </dgm:pt>
    <dgm:pt modelId="{7C213E35-9489-4955-BFFE-ECE7D14003E9}" type="sibTrans" cxnId="{8B50CE43-B4C5-48B8-9FC1-ED81C862FA82}">
      <dgm:prSet/>
      <dgm:spPr/>
      <dgm:t>
        <a:bodyPr/>
        <a:lstStyle/>
        <a:p>
          <a:endParaRPr lang="en-US"/>
        </a:p>
      </dgm:t>
    </dgm:pt>
    <dgm:pt modelId="{28D5A85A-337B-41E9-A3E7-285A4BA4BA01}">
      <dgm:prSet/>
      <dgm:spPr/>
      <dgm:t>
        <a:bodyPr/>
        <a:lstStyle/>
        <a:p>
          <a:r>
            <a:rPr lang="en-US"/>
            <a:t>2020</a:t>
          </a:r>
        </a:p>
      </dgm:t>
    </dgm:pt>
    <dgm:pt modelId="{DC465F1D-C753-401A-8DDE-A08B0E09697A}" type="parTrans" cxnId="{778186AA-DEF0-4D8C-8018-1C8F356E974E}">
      <dgm:prSet/>
      <dgm:spPr/>
      <dgm:t>
        <a:bodyPr/>
        <a:lstStyle/>
        <a:p>
          <a:endParaRPr lang="en-US"/>
        </a:p>
      </dgm:t>
    </dgm:pt>
    <dgm:pt modelId="{D5FE60CC-4F62-4673-AE73-A4CA32209A38}" type="sibTrans" cxnId="{778186AA-DEF0-4D8C-8018-1C8F356E974E}">
      <dgm:prSet/>
      <dgm:spPr/>
      <dgm:t>
        <a:bodyPr/>
        <a:lstStyle/>
        <a:p>
          <a:endParaRPr lang="en-US"/>
        </a:p>
      </dgm:t>
    </dgm:pt>
    <dgm:pt modelId="{C34B9071-0DD3-4924-9AD9-431AB01E0868}">
      <dgm:prSet/>
      <dgm:spPr/>
      <dgm:t>
        <a:bodyPr/>
        <a:lstStyle/>
        <a:p>
          <a:r>
            <a:rPr lang="en-US"/>
            <a:t>In 2020 after Covid-19 outbreak, summer time shows visible impact on service. Usage drop up 48,021 and grow </a:t>
          </a:r>
        </a:p>
      </dgm:t>
    </dgm:pt>
    <dgm:pt modelId="{085012E2-2663-4488-84D7-C04629854316}" type="parTrans" cxnId="{43B9085E-49CB-4E0E-A22C-9FBC41E08EF4}">
      <dgm:prSet/>
      <dgm:spPr/>
      <dgm:t>
        <a:bodyPr/>
        <a:lstStyle/>
        <a:p>
          <a:endParaRPr lang="en-US"/>
        </a:p>
      </dgm:t>
    </dgm:pt>
    <dgm:pt modelId="{0D877B39-D4A4-4909-BD1F-1C54EB3975B3}" type="sibTrans" cxnId="{43B9085E-49CB-4E0E-A22C-9FBC41E08EF4}">
      <dgm:prSet/>
      <dgm:spPr/>
      <dgm:t>
        <a:bodyPr/>
        <a:lstStyle/>
        <a:p>
          <a:endParaRPr lang="en-US"/>
        </a:p>
      </dgm:t>
    </dgm:pt>
    <dgm:pt modelId="{A6B7B492-62A9-44BB-A9E4-291EA67A748C}">
      <dgm:prSet/>
      <dgm:spPr/>
      <dgm:t>
        <a:bodyPr/>
        <a:lstStyle/>
        <a:p>
          <a:r>
            <a:rPr lang="en-US"/>
            <a:t>2022</a:t>
          </a:r>
        </a:p>
      </dgm:t>
    </dgm:pt>
    <dgm:pt modelId="{DFA36D7B-71A8-4633-92E9-F7BABAF2C4AE}" type="parTrans" cxnId="{35DAF3A8-249F-4BAF-B81D-DB2E045B6A35}">
      <dgm:prSet/>
      <dgm:spPr/>
      <dgm:t>
        <a:bodyPr/>
        <a:lstStyle/>
        <a:p>
          <a:endParaRPr lang="en-US"/>
        </a:p>
      </dgm:t>
    </dgm:pt>
    <dgm:pt modelId="{5307BC8A-0EB2-45AE-927B-B161E0FA4F8C}" type="sibTrans" cxnId="{35DAF3A8-249F-4BAF-B81D-DB2E045B6A35}">
      <dgm:prSet/>
      <dgm:spPr/>
      <dgm:t>
        <a:bodyPr/>
        <a:lstStyle/>
        <a:p>
          <a:endParaRPr lang="en-US"/>
        </a:p>
      </dgm:t>
    </dgm:pt>
    <dgm:pt modelId="{DC696E34-C321-4BFA-823A-E2C613664D74}">
      <dgm:prSet/>
      <dgm:spPr/>
      <dgm:t>
        <a:bodyPr/>
        <a:lstStyle/>
        <a:p>
          <a:r>
            <a:rPr lang="en-US"/>
            <a:t>on 2022 at 58,671 this is more then 10,000 in reason. </a:t>
          </a:r>
        </a:p>
      </dgm:t>
    </dgm:pt>
    <dgm:pt modelId="{BE658C7B-BD35-4AFF-9466-6A3E1C08A64E}" type="parTrans" cxnId="{B4FE5FDB-471B-46DE-AD2D-1861A5507934}">
      <dgm:prSet/>
      <dgm:spPr/>
      <dgm:t>
        <a:bodyPr/>
        <a:lstStyle/>
        <a:p>
          <a:endParaRPr lang="en-US"/>
        </a:p>
      </dgm:t>
    </dgm:pt>
    <dgm:pt modelId="{507761E6-ACEF-45F7-991A-2B7F6426954A}" type="sibTrans" cxnId="{B4FE5FDB-471B-46DE-AD2D-1861A5507934}">
      <dgm:prSet/>
      <dgm:spPr/>
      <dgm:t>
        <a:bodyPr/>
        <a:lstStyle/>
        <a:p>
          <a:endParaRPr lang="en-US"/>
        </a:p>
      </dgm:t>
    </dgm:pt>
    <dgm:pt modelId="{FA6551A1-BC57-47A1-AE81-25F16C3B3546}" type="pres">
      <dgm:prSet presAssocID="{990F5B72-EDC6-46AF-BCF0-3313121AB0DF}" presName="Name0" presStyleCnt="0">
        <dgm:presLayoutVars>
          <dgm:chMax/>
          <dgm:chPref/>
          <dgm:animLvl val="lvl"/>
        </dgm:presLayoutVars>
      </dgm:prSet>
      <dgm:spPr/>
    </dgm:pt>
    <dgm:pt modelId="{7D5187D8-074C-49C4-850C-E67690EAD0D5}" type="pres">
      <dgm:prSet presAssocID="{08F7D1CA-7B5D-4F2F-BBB9-752899E9896C}" presName="composite1" presStyleCnt="0"/>
      <dgm:spPr/>
    </dgm:pt>
    <dgm:pt modelId="{20441CD9-0322-4F79-B06C-BFF9619D569B}" type="pres">
      <dgm:prSet presAssocID="{08F7D1CA-7B5D-4F2F-BBB9-752899E9896C}" presName="parent1" presStyleLbl="alignNode1" presStyleIdx="0" presStyleCnt="3">
        <dgm:presLayoutVars>
          <dgm:chMax val="1"/>
          <dgm:chPref val="1"/>
          <dgm:bulletEnabled val="1"/>
        </dgm:presLayoutVars>
      </dgm:prSet>
      <dgm:spPr/>
    </dgm:pt>
    <dgm:pt modelId="{2AEDC56D-0A8D-4C25-AFAC-E102CD06D27B}" type="pres">
      <dgm:prSet presAssocID="{08F7D1CA-7B5D-4F2F-BBB9-752899E9896C}" presName="Childtext1" presStyleLbl="revTx" presStyleIdx="0" presStyleCnt="3">
        <dgm:presLayoutVars>
          <dgm:bulletEnabled val="1"/>
        </dgm:presLayoutVars>
      </dgm:prSet>
      <dgm:spPr/>
    </dgm:pt>
    <dgm:pt modelId="{42356E8A-6BB6-44BB-BE53-BF5956C69620}" type="pres">
      <dgm:prSet presAssocID="{08F7D1CA-7B5D-4F2F-BBB9-752899E9896C}" presName="ConnectLine1" presStyleLbl="sibTrans1D1" presStyleIdx="0" presStyleCnt="3"/>
      <dgm:spPr>
        <a:noFill/>
        <a:ln w="12700" cap="flat" cmpd="sng" algn="ctr">
          <a:solidFill>
            <a:schemeClr val="accent1">
              <a:hueOff val="0"/>
              <a:satOff val="0"/>
              <a:lumOff val="0"/>
              <a:alphaOff val="0"/>
            </a:schemeClr>
          </a:solidFill>
          <a:prstDash val="dash"/>
        </a:ln>
        <a:effectLst/>
      </dgm:spPr>
    </dgm:pt>
    <dgm:pt modelId="{BBDCAC96-127E-414A-B47B-7AED95898DF8}" type="pres">
      <dgm:prSet presAssocID="{08F7D1CA-7B5D-4F2F-BBB9-752899E9896C}" presName="ConnectLineEnd1" presStyleLbl="lnNode1" presStyleIdx="0" presStyleCnt="3"/>
      <dgm:spPr/>
    </dgm:pt>
    <dgm:pt modelId="{300E557C-5E0A-421B-A1A9-C7B3E6FC151A}" type="pres">
      <dgm:prSet presAssocID="{08F7D1CA-7B5D-4F2F-BBB9-752899E9896C}" presName="EmptyPane1" presStyleCnt="0"/>
      <dgm:spPr/>
    </dgm:pt>
    <dgm:pt modelId="{76869058-3627-43E5-8588-6A72A86A958B}" type="pres">
      <dgm:prSet presAssocID="{94C3EDBC-E168-48BC-8B94-760BB5A9C276}" presName="spaceBetweenRectangles1" presStyleCnt="0"/>
      <dgm:spPr/>
    </dgm:pt>
    <dgm:pt modelId="{5096C011-B098-4EB6-87E9-618C359AD07F}" type="pres">
      <dgm:prSet presAssocID="{28D5A85A-337B-41E9-A3E7-285A4BA4BA01}" presName="composite1" presStyleCnt="0"/>
      <dgm:spPr/>
    </dgm:pt>
    <dgm:pt modelId="{535347C9-CBCF-41D0-9C04-3556F45CA902}" type="pres">
      <dgm:prSet presAssocID="{28D5A85A-337B-41E9-A3E7-285A4BA4BA01}" presName="parent1" presStyleLbl="alignNode1" presStyleIdx="1" presStyleCnt="3">
        <dgm:presLayoutVars>
          <dgm:chMax val="1"/>
          <dgm:chPref val="1"/>
          <dgm:bulletEnabled val="1"/>
        </dgm:presLayoutVars>
      </dgm:prSet>
      <dgm:spPr/>
    </dgm:pt>
    <dgm:pt modelId="{1AC5C387-0CB2-4ED5-949D-5429C678472E}" type="pres">
      <dgm:prSet presAssocID="{28D5A85A-337B-41E9-A3E7-285A4BA4BA01}" presName="Childtext1" presStyleLbl="revTx" presStyleIdx="1" presStyleCnt="3">
        <dgm:presLayoutVars>
          <dgm:bulletEnabled val="1"/>
        </dgm:presLayoutVars>
      </dgm:prSet>
      <dgm:spPr/>
    </dgm:pt>
    <dgm:pt modelId="{14A82E11-AD01-4096-958E-26A07B08CD79}" type="pres">
      <dgm:prSet presAssocID="{28D5A85A-337B-41E9-A3E7-285A4BA4BA01}" presName="ConnectLine1" presStyleLbl="sibTrans1D1" presStyleIdx="1" presStyleCnt="3"/>
      <dgm:spPr>
        <a:noFill/>
        <a:ln w="12700" cap="flat" cmpd="sng" algn="ctr">
          <a:solidFill>
            <a:schemeClr val="accent1">
              <a:hueOff val="0"/>
              <a:satOff val="0"/>
              <a:lumOff val="0"/>
              <a:alphaOff val="0"/>
            </a:schemeClr>
          </a:solidFill>
          <a:prstDash val="dash"/>
        </a:ln>
        <a:effectLst/>
      </dgm:spPr>
    </dgm:pt>
    <dgm:pt modelId="{29A891CF-0434-4770-AAB4-E86A450428C9}" type="pres">
      <dgm:prSet presAssocID="{28D5A85A-337B-41E9-A3E7-285A4BA4BA01}" presName="ConnectLineEnd1" presStyleLbl="lnNode1" presStyleIdx="1" presStyleCnt="3"/>
      <dgm:spPr/>
    </dgm:pt>
    <dgm:pt modelId="{A1564450-785A-4857-948A-32C1A5713276}" type="pres">
      <dgm:prSet presAssocID="{28D5A85A-337B-41E9-A3E7-285A4BA4BA01}" presName="EmptyPane1" presStyleCnt="0"/>
      <dgm:spPr/>
    </dgm:pt>
    <dgm:pt modelId="{C066FC95-420B-4E75-8652-1F137A9C673F}" type="pres">
      <dgm:prSet presAssocID="{D5FE60CC-4F62-4673-AE73-A4CA32209A38}" presName="spaceBetweenRectangles1" presStyleCnt="0"/>
      <dgm:spPr/>
    </dgm:pt>
    <dgm:pt modelId="{DDFDF037-BF98-4CEA-A6C8-A27505C04D2F}" type="pres">
      <dgm:prSet presAssocID="{A6B7B492-62A9-44BB-A9E4-291EA67A748C}" presName="composite1" presStyleCnt="0"/>
      <dgm:spPr/>
    </dgm:pt>
    <dgm:pt modelId="{4A9B8095-D89C-4F93-89DF-06FB017D2AB9}" type="pres">
      <dgm:prSet presAssocID="{A6B7B492-62A9-44BB-A9E4-291EA67A748C}" presName="parent1" presStyleLbl="alignNode1" presStyleIdx="2" presStyleCnt="3">
        <dgm:presLayoutVars>
          <dgm:chMax val="1"/>
          <dgm:chPref val="1"/>
          <dgm:bulletEnabled val="1"/>
        </dgm:presLayoutVars>
      </dgm:prSet>
      <dgm:spPr/>
    </dgm:pt>
    <dgm:pt modelId="{4A52BB5A-8238-4C04-BD41-1B266601FC9C}" type="pres">
      <dgm:prSet presAssocID="{A6B7B492-62A9-44BB-A9E4-291EA67A748C}" presName="Childtext1" presStyleLbl="revTx" presStyleIdx="2" presStyleCnt="3">
        <dgm:presLayoutVars>
          <dgm:bulletEnabled val="1"/>
        </dgm:presLayoutVars>
      </dgm:prSet>
      <dgm:spPr/>
    </dgm:pt>
    <dgm:pt modelId="{F7BBA3C3-2CB8-44F0-8AE9-FF2AC8C120C4}" type="pres">
      <dgm:prSet presAssocID="{A6B7B492-62A9-44BB-A9E4-291EA67A748C}" presName="ConnectLine1" presStyleLbl="sibTrans1D1" presStyleIdx="2" presStyleCnt="3"/>
      <dgm:spPr>
        <a:noFill/>
        <a:ln w="12700" cap="flat" cmpd="sng" algn="ctr">
          <a:solidFill>
            <a:schemeClr val="accent1">
              <a:hueOff val="0"/>
              <a:satOff val="0"/>
              <a:lumOff val="0"/>
              <a:alphaOff val="0"/>
            </a:schemeClr>
          </a:solidFill>
          <a:prstDash val="dash"/>
        </a:ln>
        <a:effectLst/>
      </dgm:spPr>
    </dgm:pt>
    <dgm:pt modelId="{49B58845-A81B-417B-AEA1-5026EBEFD7DE}" type="pres">
      <dgm:prSet presAssocID="{A6B7B492-62A9-44BB-A9E4-291EA67A748C}" presName="ConnectLineEnd1" presStyleLbl="lnNode1" presStyleIdx="2" presStyleCnt="3"/>
      <dgm:spPr/>
    </dgm:pt>
    <dgm:pt modelId="{327B4E36-D1A9-4B5C-9AA7-415F872CAA87}" type="pres">
      <dgm:prSet presAssocID="{A6B7B492-62A9-44BB-A9E4-291EA67A748C}" presName="EmptyPane1" presStyleCnt="0"/>
      <dgm:spPr/>
    </dgm:pt>
  </dgm:ptLst>
  <dgm:cxnLst>
    <dgm:cxn modelId="{C20B030B-2875-440C-A0A2-7D7F42209828}" type="presOf" srcId="{28D5A85A-337B-41E9-A3E7-285A4BA4BA01}" destId="{535347C9-CBCF-41D0-9C04-3556F45CA902}" srcOrd="0" destOrd="0" presId="urn:microsoft.com/office/officeart/2016/7/layout/RoundedRectangleTimeline"/>
    <dgm:cxn modelId="{ED9C3E2D-F95B-4400-93F5-317521EC5ED1}" type="presOf" srcId="{A6B7B492-62A9-44BB-A9E4-291EA67A748C}" destId="{4A9B8095-D89C-4F93-89DF-06FB017D2AB9}" srcOrd="0" destOrd="0" presId="urn:microsoft.com/office/officeart/2016/7/layout/RoundedRectangleTimeline"/>
    <dgm:cxn modelId="{43B9085E-49CB-4E0E-A22C-9FBC41E08EF4}" srcId="{28D5A85A-337B-41E9-A3E7-285A4BA4BA01}" destId="{C34B9071-0DD3-4924-9AD9-431AB01E0868}" srcOrd="0" destOrd="0" parTransId="{085012E2-2663-4488-84D7-C04629854316}" sibTransId="{0D877B39-D4A4-4909-BD1F-1C54EB3975B3}"/>
    <dgm:cxn modelId="{6A887743-50A0-462E-B1B3-35710585B8DC}" type="presOf" srcId="{08F7D1CA-7B5D-4F2F-BBB9-752899E9896C}" destId="{20441CD9-0322-4F79-B06C-BFF9619D569B}" srcOrd="0" destOrd="0" presId="urn:microsoft.com/office/officeart/2016/7/layout/RoundedRectangleTimeline"/>
    <dgm:cxn modelId="{8B50CE43-B4C5-48B8-9FC1-ED81C862FA82}" srcId="{08F7D1CA-7B5D-4F2F-BBB9-752899E9896C}" destId="{C586AE3D-AE20-4831-9B95-CCD4463AD4BF}" srcOrd="0" destOrd="0" parTransId="{9D397F2B-794F-4D89-968A-C72DCFBFE281}" sibTransId="{7C213E35-9489-4955-BFFE-ECE7D14003E9}"/>
    <dgm:cxn modelId="{DF0CE082-A329-43BB-82D6-8794C9E3EBB2}" type="presOf" srcId="{C34B9071-0DD3-4924-9AD9-431AB01E0868}" destId="{1AC5C387-0CB2-4ED5-949D-5429C678472E}" srcOrd="0" destOrd="0" presId="urn:microsoft.com/office/officeart/2016/7/layout/RoundedRectangleTimeline"/>
    <dgm:cxn modelId="{35DAF3A8-249F-4BAF-B81D-DB2E045B6A35}" srcId="{990F5B72-EDC6-46AF-BCF0-3313121AB0DF}" destId="{A6B7B492-62A9-44BB-A9E4-291EA67A748C}" srcOrd="2" destOrd="0" parTransId="{DFA36D7B-71A8-4633-92E9-F7BABAF2C4AE}" sibTransId="{5307BC8A-0EB2-45AE-927B-B161E0FA4F8C}"/>
    <dgm:cxn modelId="{778186AA-DEF0-4D8C-8018-1C8F356E974E}" srcId="{990F5B72-EDC6-46AF-BCF0-3313121AB0DF}" destId="{28D5A85A-337B-41E9-A3E7-285A4BA4BA01}" srcOrd="1" destOrd="0" parTransId="{DC465F1D-C753-401A-8DDE-A08B0E09697A}" sibTransId="{D5FE60CC-4F62-4673-AE73-A4CA32209A38}"/>
    <dgm:cxn modelId="{F22A8CC4-5111-4457-BBB5-CD623EAE5078}" type="presOf" srcId="{DC696E34-C321-4BFA-823A-E2C613664D74}" destId="{4A52BB5A-8238-4C04-BD41-1B266601FC9C}" srcOrd="0" destOrd="0" presId="urn:microsoft.com/office/officeart/2016/7/layout/RoundedRectangleTimeline"/>
    <dgm:cxn modelId="{9CDED6C8-5B57-4379-80D9-BDF7741324DA}" type="presOf" srcId="{C586AE3D-AE20-4831-9B95-CCD4463AD4BF}" destId="{2AEDC56D-0A8D-4C25-AFAC-E102CD06D27B}" srcOrd="0" destOrd="0" presId="urn:microsoft.com/office/officeart/2016/7/layout/RoundedRectangleTimeline"/>
    <dgm:cxn modelId="{B4FE5FDB-471B-46DE-AD2D-1861A5507934}" srcId="{A6B7B492-62A9-44BB-A9E4-291EA67A748C}" destId="{DC696E34-C321-4BFA-823A-E2C613664D74}" srcOrd="0" destOrd="0" parTransId="{BE658C7B-BD35-4AFF-9466-6A3E1C08A64E}" sibTransId="{507761E6-ACEF-45F7-991A-2B7F6426954A}"/>
    <dgm:cxn modelId="{68ACEDDB-5984-4105-935C-3367BA93406D}" srcId="{990F5B72-EDC6-46AF-BCF0-3313121AB0DF}" destId="{08F7D1CA-7B5D-4F2F-BBB9-752899E9896C}" srcOrd="0" destOrd="0" parTransId="{26A9BC3A-BCBA-4968-813D-CB26DA41DBE7}" sibTransId="{94C3EDBC-E168-48BC-8B94-760BB5A9C276}"/>
    <dgm:cxn modelId="{918FF3FF-8C3F-460B-A917-9D2094BC06F7}" type="presOf" srcId="{990F5B72-EDC6-46AF-BCF0-3313121AB0DF}" destId="{FA6551A1-BC57-47A1-AE81-25F16C3B3546}" srcOrd="0" destOrd="0" presId="urn:microsoft.com/office/officeart/2016/7/layout/RoundedRectangleTimeline"/>
    <dgm:cxn modelId="{944579B5-11B9-4AAA-BC02-C8AFE2C78801}" type="presParOf" srcId="{FA6551A1-BC57-47A1-AE81-25F16C3B3546}" destId="{7D5187D8-074C-49C4-850C-E67690EAD0D5}" srcOrd="0" destOrd="0" presId="urn:microsoft.com/office/officeart/2016/7/layout/RoundedRectangleTimeline"/>
    <dgm:cxn modelId="{F9BAB3F4-1F8C-4CFF-8383-1DCF928800EE}" type="presParOf" srcId="{7D5187D8-074C-49C4-850C-E67690EAD0D5}" destId="{20441CD9-0322-4F79-B06C-BFF9619D569B}" srcOrd="0" destOrd="0" presId="urn:microsoft.com/office/officeart/2016/7/layout/RoundedRectangleTimeline"/>
    <dgm:cxn modelId="{C9388094-63AD-419C-B54F-8CB05D00B0CE}" type="presParOf" srcId="{7D5187D8-074C-49C4-850C-E67690EAD0D5}" destId="{2AEDC56D-0A8D-4C25-AFAC-E102CD06D27B}" srcOrd="1" destOrd="0" presId="urn:microsoft.com/office/officeart/2016/7/layout/RoundedRectangleTimeline"/>
    <dgm:cxn modelId="{EBFAAE47-B843-4DBF-94F2-C7C3B54E474F}" type="presParOf" srcId="{7D5187D8-074C-49C4-850C-E67690EAD0D5}" destId="{42356E8A-6BB6-44BB-BE53-BF5956C69620}" srcOrd="2" destOrd="0" presId="urn:microsoft.com/office/officeart/2016/7/layout/RoundedRectangleTimeline"/>
    <dgm:cxn modelId="{8E5B7B8F-BBBE-4200-9ABB-56131187C2EB}" type="presParOf" srcId="{7D5187D8-074C-49C4-850C-E67690EAD0D5}" destId="{BBDCAC96-127E-414A-B47B-7AED95898DF8}" srcOrd="3" destOrd="0" presId="urn:microsoft.com/office/officeart/2016/7/layout/RoundedRectangleTimeline"/>
    <dgm:cxn modelId="{9DE2CDE7-94E1-4996-A188-34E45EE9625E}" type="presParOf" srcId="{7D5187D8-074C-49C4-850C-E67690EAD0D5}" destId="{300E557C-5E0A-421B-A1A9-C7B3E6FC151A}" srcOrd="4" destOrd="0" presId="urn:microsoft.com/office/officeart/2016/7/layout/RoundedRectangleTimeline"/>
    <dgm:cxn modelId="{90959CD7-2350-4150-8AC9-52832BF31EC4}" type="presParOf" srcId="{FA6551A1-BC57-47A1-AE81-25F16C3B3546}" destId="{76869058-3627-43E5-8588-6A72A86A958B}" srcOrd="1" destOrd="0" presId="urn:microsoft.com/office/officeart/2016/7/layout/RoundedRectangleTimeline"/>
    <dgm:cxn modelId="{BF25CDB0-E176-46B9-BA8E-C35666659FB8}" type="presParOf" srcId="{FA6551A1-BC57-47A1-AE81-25F16C3B3546}" destId="{5096C011-B098-4EB6-87E9-618C359AD07F}" srcOrd="2" destOrd="0" presId="urn:microsoft.com/office/officeart/2016/7/layout/RoundedRectangleTimeline"/>
    <dgm:cxn modelId="{92765F43-2484-4733-BB28-D1F52FCB7A41}" type="presParOf" srcId="{5096C011-B098-4EB6-87E9-618C359AD07F}" destId="{535347C9-CBCF-41D0-9C04-3556F45CA902}" srcOrd="0" destOrd="0" presId="urn:microsoft.com/office/officeart/2016/7/layout/RoundedRectangleTimeline"/>
    <dgm:cxn modelId="{6B83926E-CCBE-469B-AA44-9FAEB61DDBC1}" type="presParOf" srcId="{5096C011-B098-4EB6-87E9-618C359AD07F}" destId="{1AC5C387-0CB2-4ED5-949D-5429C678472E}" srcOrd="1" destOrd="0" presId="urn:microsoft.com/office/officeart/2016/7/layout/RoundedRectangleTimeline"/>
    <dgm:cxn modelId="{C37D9285-160B-4BAC-9F99-83FE252891BA}" type="presParOf" srcId="{5096C011-B098-4EB6-87E9-618C359AD07F}" destId="{14A82E11-AD01-4096-958E-26A07B08CD79}" srcOrd="2" destOrd="0" presId="urn:microsoft.com/office/officeart/2016/7/layout/RoundedRectangleTimeline"/>
    <dgm:cxn modelId="{123D5399-F812-4ED0-81D9-83388D8D19E5}" type="presParOf" srcId="{5096C011-B098-4EB6-87E9-618C359AD07F}" destId="{29A891CF-0434-4770-AAB4-E86A450428C9}" srcOrd="3" destOrd="0" presId="urn:microsoft.com/office/officeart/2016/7/layout/RoundedRectangleTimeline"/>
    <dgm:cxn modelId="{AD6358EA-3193-4EE5-B7AC-DE72E0A423C0}" type="presParOf" srcId="{5096C011-B098-4EB6-87E9-618C359AD07F}" destId="{A1564450-785A-4857-948A-32C1A5713276}" srcOrd="4" destOrd="0" presId="urn:microsoft.com/office/officeart/2016/7/layout/RoundedRectangleTimeline"/>
    <dgm:cxn modelId="{9A8EBA85-E169-4A20-875B-DDE578705684}" type="presParOf" srcId="{FA6551A1-BC57-47A1-AE81-25F16C3B3546}" destId="{C066FC95-420B-4E75-8652-1F137A9C673F}" srcOrd="3" destOrd="0" presId="urn:microsoft.com/office/officeart/2016/7/layout/RoundedRectangleTimeline"/>
    <dgm:cxn modelId="{43A2AE31-C703-4D95-897C-CD0163D45A43}" type="presParOf" srcId="{FA6551A1-BC57-47A1-AE81-25F16C3B3546}" destId="{DDFDF037-BF98-4CEA-A6C8-A27505C04D2F}" srcOrd="4" destOrd="0" presId="urn:microsoft.com/office/officeart/2016/7/layout/RoundedRectangleTimeline"/>
    <dgm:cxn modelId="{8AF6C568-5D35-44AD-BCEC-7A778E587053}" type="presParOf" srcId="{DDFDF037-BF98-4CEA-A6C8-A27505C04D2F}" destId="{4A9B8095-D89C-4F93-89DF-06FB017D2AB9}" srcOrd="0" destOrd="0" presId="urn:microsoft.com/office/officeart/2016/7/layout/RoundedRectangleTimeline"/>
    <dgm:cxn modelId="{545DA977-5A96-4A49-9BC9-33878DDB27ED}" type="presParOf" srcId="{DDFDF037-BF98-4CEA-A6C8-A27505C04D2F}" destId="{4A52BB5A-8238-4C04-BD41-1B266601FC9C}" srcOrd="1" destOrd="0" presId="urn:microsoft.com/office/officeart/2016/7/layout/RoundedRectangleTimeline"/>
    <dgm:cxn modelId="{205A4974-D658-490B-8BE6-2DFFFD1664E9}" type="presParOf" srcId="{DDFDF037-BF98-4CEA-A6C8-A27505C04D2F}" destId="{F7BBA3C3-2CB8-44F0-8AE9-FF2AC8C120C4}" srcOrd="2" destOrd="0" presId="urn:microsoft.com/office/officeart/2016/7/layout/RoundedRectangleTimeline"/>
    <dgm:cxn modelId="{B1C2C86D-7158-45AF-A5B8-F07E6E937E89}" type="presParOf" srcId="{DDFDF037-BF98-4CEA-A6C8-A27505C04D2F}" destId="{49B58845-A81B-417B-AEA1-5026EBEFD7DE}" srcOrd="3" destOrd="0" presId="urn:microsoft.com/office/officeart/2016/7/layout/RoundedRectangleTimeline"/>
    <dgm:cxn modelId="{91584B4C-971C-4E49-9CD6-C36D678CE745}" type="presParOf" srcId="{DDFDF037-BF98-4CEA-A6C8-A27505C04D2F}" destId="{327B4E36-D1A9-4B5C-9AA7-415F872CAA87}"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41CD9-0322-4F79-B06C-BFF9619D569B}">
      <dsp:nvSpPr>
        <dsp:cNvPr id="0" name=""/>
        <dsp:cNvSpPr/>
      </dsp:nvSpPr>
      <dsp:spPr>
        <a:xfrm rot="16200000">
          <a:off x="1193077" y="856996"/>
          <a:ext cx="334274" cy="1628754"/>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2018</a:t>
          </a:r>
        </a:p>
      </dsp:txBody>
      <dsp:txXfrm rot="5400000">
        <a:off x="562155" y="1520554"/>
        <a:ext cx="1612436" cy="301638"/>
      </dsp:txXfrm>
    </dsp:sp>
    <dsp:sp modelId="{2AEDC56D-0A8D-4C25-AFAC-E102CD06D27B}">
      <dsp:nvSpPr>
        <dsp:cNvPr id="0" name=""/>
        <dsp:cNvSpPr/>
      </dsp:nvSpPr>
      <dsp:spPr>
        <a:xfrm>
          <a:off x="2918" y="0"/>
          <a:ext cx="2714590" cy="1169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Results shows first of all in 2018 usage about 60k during summer time.</a:t>
          </a:r>
        </a:p>
      </dsp:txBody>
      <dsp:txXfrm>
        <a:off x="2918" y="0"/>
        <a:ext cx="2714590" cy="1169961"/>
      </dsp:txXfrm>
    </dsp:sp>
    <dsp:sp modelId="{42356E8A-6BB6-44BB-BE53-BF5956C69620}">
      <dsp:nvSpPr>
        <dsp:cNvPr id="0" name=""/>
        <dsp:cNvSpPr/>
      </dsp:nvSpPr>
      <dsp:spPr>
        <a:xfrm>
          <a:off x="1360214" y="1236816"/>
          <a:ext cx="0" cy="26741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BDCAC96-127E-414A-B47B-7AED95898DF8}">
      <dsp:nvSpPr>
        <dsp:cNvPr id="0" name=""/>
        <dsp:cNvSpPr/>
      </dsp:nvSpPr>
      <dsp:spPr>
        <a:xfrm>
          <a:off x="1326786" y="1169961"/>
          <a:ext cx="66854" cy="6685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5347C9-CBCF-41D0-9C04-3556F45CA902}">
      <dsp:nvSpPr>
        <dsp:cNvPr id="0" name=""/>
        <dsp:cNvSpPr/>
      </dsp:nvSpPr>
      <dsp:spPr>
        <a:xfrm>
          <a:off x="2174591" y="1504236"/>
          <a:ext cx="1628754" cy="334274"/>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2020</a:t>
          </a:r>
        </a:p>
      </dsp:txBody>
      <dsp:txXfrm>
        <a:off x="2174591" y="1504236"/>
        <a:ext cx="1628754" cy="334274"/>
      </dsp:txXfrm>
    </dsp:sp>
    <dsp:sp modelId="{1AC5C387-0CB2-4ED5-949D-5429C678472E}">
      <dsp:nvSpPr>
        <dsp:cNvPr id="0" name=""/>
        <dsp:cNvSpPr/>
      </dsp:nvSpPr>
      <dsp:spPr>
        <a:xfrm>
          <a:off x="1631673" y="2172785"/>
          <a:ext cx="2714590" cy="1169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t>In 2020 after Covid-19 outbreak, summer time shows visible impact on service. Usage drop up 48,021 and grow </a:t>
          </a:r>
        </a:p>
      </dsp:txBody>
      <dsp:txXfrm>
        <a:off x="1631673" y="2172785"/>
        <a:ext cx="2714590" cy="1169961"/>
      </dsp:txXfrm>
    </dsp:sp>
    <dsp:sp modelId="{14A82E11-AD01-4096-958E-26A07B08CD79}">
      <dsp:nvSpPr>
        <dsp:cNvPr id="0" name=""/>
        <dsp:cNvSpPr/>
      </dsp:nvSpPr>
      <dsp:spPr>
        <a:xfrm>
          <a:off x="2988969" y="1838510"/>
          <a:ext cx="0" cy="26741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A891CF-0434-4770-AAB4-E86A450428C9}">
      <dsp:nvSpPr>
        <dsp:cNvPr id="0" name=""/>
        <dsp:cNvSpPr/>
      </dsp:nvSpPr>
      <dsp:spPr>
        <a:xfrm>
          <a:off x="2955541" y="2105930"/>
          <a:ext cx="66854" cy="6685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9B8095-D89C-4F93-89DF-06FB017D2AB9}">
      <dsp:nvSpPr>
        <dsp:cNvPr id="0" name=""/>
        <dsp:cNvSpPr/>
      </dsp:nvSpPr>
      <dsp:spPr>
        <a:xfrm rot="5400000">
          <a:off x="4450586" y="856996"/>
          <a:ext cx="334274" cy="1628754"/>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2022</a:t>
          </a:r>
        </a:p>
      </dsp:txBody>
      <dsp:txXfrm rot="-5400000">
        <a:off x="3803346" y="1520554"/>
        <a:ext cx="1612436" cy="301638"/>
      </dsp:txXfrm>
    </dsp:sp>
    <dsp:sp modelId="{4A52BB5A-8238-4C04-BD41-1B266601FC9C}">
      <dsp:nvSpPr>
        <dsp:cNvPr id="0" name=""/>
        <dsp:cNvSpPr/>
      </dsp:nvSpPr>
      <dsp:spPr>
        <a:xfrm>
          <a:off x="3260428" y="0"/>
          <a:ext cx="2714590" cy="1169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on 2022 at 58,671 this is more then 10,000 in reason. </a:t>
          </a:r>
        </a:p>
      </dsp:txBody>
      <dsp:txXfrm>
        <a:off x="3260428" y="0"/>
        <a:ext cx="2714590" cy="1169961"/>
      </dsp:txXfrm>
    </dsp:sp>
    <dsp:sp modelId="{F7BBA3C3-2CB8-44F0-8AE9-FF2AC8C120C4}">
      <dsp:nvSpPr>
        <dsp:cNvPr id="0" name=""/>
        <dsp:cNvSpPr/>
      </dsp:nvSpPr>
      <dsp:spPr>
        <a:xfrm>
          <a:off x="4617723" y="1236816"/>
          <a:ext cx="0" cy="26741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9B58845-A81B-417B-AEA1-5026EBEFD7DE}">
      <dsp:nvSpPr>
        <dsp:cNvPr id="0" name=""/>
        <dsp:cNvSpPr/>
      </dsp:nvSpPr>
      <dsp:spPr>
        <a:xfrm>
          <a:off x="4584296" y="1169961"/>
          <a:ext cx="66854" cy="6685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City Bike Analytics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Adam Fletcher</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1D69967-CB8F-4A06-8A08-5E0EA86708FD}"/>
              </a:ext>
            </a:extLst>
          </p:cNvPr>
          <p:cNvSpPr>
            <a:spLocks noGrp="1"/>
          </p:cNvSpPr>
          <p:nvPr>
            <p:ph type="title"/>
          </p:nvPr>
        </p:nvSpPr>
        <p:spPr>
          <a:xfrm>
            <a:off x="643467" y="516835"/>
            <a:ext cx="3448259" cy="1666501"/>
          </a:xfrm>
        </p:spPr>
        <p:txBody>
          <a:bodyPr>
            <a:normAutofit/>
          </a:bodyPr>
          <a:lstStyle/>
          <a:p>
            <a:r>
              <a:rPr lang="en-GB" sz="4000" dirty="0">
                <a:solidFill>
                  <a:srgbClr val="FFFFFF"/>
                </a:solidFill>
              </a:rPr>
              <a:t>The most used stations</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F869B4-7646-4EEB-9557-4FDFF3DE3734}"/>
              </a:ext>
            </a:extLst>
          </p:cNvPr>
          <p:cNvSpPr>
            <a:spLocks noGrp="1"/>
          </p:cNvSpPr>
          <p:nvPr>
            <p:ph idx="1"/>
          </p:nvPr>
        </p:nvSpPr>
        <p:spPr>
          <a:xfrm>
            <a:off x="643467" y="2546224"/>
            <a:ext cx="3448259" cy="1082801"/>
          </a:xfrm>
        </p:spPr>
        <p:txBody>
          <a:bodyPr>
            <a:normAutofit/>
          </a:bodyPr>
          <a:lstStyle/>
          <a:p>
            <a:r>
              <a:rPr lang="en-GB" sz="1800" dirty="0">
                <a:solidFill>
                  <a:srgbClr val="FFFFFF"/>
                </a:solidFill>
              </a:rPr>
              <a:t>Map shows the most used station </a:t>
            </a:r>
          </a:p>
          <a:p>
            <a:r>
              <a:rPr lang="en-GB" sz="1800" dirty="0">
                <a:solidFill>
                  <a:srgbClr val="FFFFFF"/>
                </a:solidFill>
              </a:rPr>
              <a:t>In Jersey </a:t>
            </a:r>
          </a:p>
        </p:txBody>
      </p:sp>
      <p:pic>
        <p:nvPicPr>
          <p:cNvPr id="5" name="Picture 4">
            <a:extLst>
              <a:ext uri="{FF2B5EF4-FFF2-40B4-BE49-F238E27FC236}">
                <a16:creationId xmlns:a16="http://schemas.microsoft.com/office/drawing/2014/main" id="{8D1C86D7-D743-422E-8CCB-3EC338FB5CF9}"/>
              </a:ext>
            </a:extLst>
          </p:cNvPr>
          <p:cNvPicPr>
            <a:picLocks noChangeAspect="1"/>
          </p:cNvPicPr>
          <p:nvPr/>
        </p:nvPicPr>
        <p:blipFill rotWithShape="1">
          <a:blip r:embed="rId2"/>
          <a:srcRect l="27245" t="23890" r="24289" b="11527"/>
          <a:stretch/>
        </p:blipFill>
        <p:spPr>
          <a:xfrm>
            <a:off x="5145811" y="923926"/>
            <a:ext cx="5908929" cy="4429124"/>
          </a:xfrm>
          <a:prstGeom prst="rect">
            <a:avLst/>
          </a:prstGeom>
        </p:spPr>
      </p:pic>
    </p:spTree>
    <p:extLst>
      <p:ext uri="{BB962C8B-B14F-4D97-AF65-F5344CB8AC3E}">
        <p14:creationId xmlns:p14="http://schemas.microsoft.com/office/powerpoint/2010/main" val="28516599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714A6F-7766-4C18-8CAE-FFCEFB22D423}"/>
              </a:ext>
            </a:extLst>
          </p:cNvPr>
          <p:cNvSpPr>
            <a:spLocks noGrp="1"/>
          </p:cNvSpPr>
          <p:nvPr>
            <p:ph type="title"/>
          </p:nvPr>
        </p:nvSpPr>
        <p:spPr>
          <a:xfrm>
            <a:off x="643467" y="516835"/>
            <a:ext cx="3448259" cy="1666501"/>
          </a:xfrm>
        </p:spPr>
        <p:txBody>
          <a:bodyPr>
            <a:normAutofit/>
          </a:bodyPr>
          <a:lstStyle/>
          <a:p>
            <a:r>
              <a:rPr lang="en-GB" sz="3700">
                <a:solidFill>
                  <a:srgbClr val="FFFFFF"/>
                </a:solidFill>
              </a:rPr>
              <a:t>Service based on stations</a:t>
            </a:r>
          </a:p>
        </p:txBody>
      </p:sp>
      <p:cxnSp>
        <p:nvCxnSpPr>
          <p:cNvPr id="15"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CC89D2-A211-4881-8ED0-E5DA58F9DE3A}"/>
              </a:ext>
            </a:extLst>
          </p:cNvPr>
          <p:cNvSpPr>
            <a:spLocks noGrp="1"/>
          </p:cNvSpPr>
          <p:nvPr>
            <p:ph idx="1"/>
          </p:nvPr>
        </p:nvSpPr>
        <p:spPr>
          <a:xfrm>
            <a:off x="643467" y="2546224"/>
            <a:ext cx="3448259" cy="3342747"/>
          </a:xfrm>
        </p:spPr>
        <p:txBody>
          <a:bodyPr>
            <a:normAutofit/>
          </a:bodyPr>
          <a:lstStyle/>
          <a:p>
            <a:r>
              <a:rPr lang="en-GB" sz="1800" dirty="0">
                <a:solidFill>
                  <a:srgbClr val="FFFFFF"/>
                </a:solidFill>
              </a:rPr>
              <a:t>During months most of</a:t>
            </a:r>
          </a:p>
          <a:p>
            <a:r>
              <a:rPr lang="en-GB" sz="1800" dirty="0">
                <a:solidFill>
                  <a:srgbClr val="FFFFFF"/>
                </a:solidFill>
              </a:rPr>
              <a:t>used stations are the same during the year.</a:t>
            </a:r>
          </a:p>
          <a:p>
            <a:r>
              <a:rPr lang="en-GB" sz="1800" dirty="0" err="1">
                <a:solidFill>
                  <a:srgbClr val="FFFFFF"/>
                </a:solidFill>
              </a:rPr>
              <a:t>Propably</a:t>
            </a:r>
            <a:r>
              <a:rPr lang="en-GB" sz="1800" dirty="0">
                <a:solidFill>
                  <a:srgbClr val="FFFFFF"/>
                </a:solidFill>
              </a:rPr>
              <a:t> because of the</a:t>
            </a:r>
          </a:p>
          <a:p>
            <a:r>
              <a:rPr lang="en-GB" sz="1800">
                <a:solidFill>
                  <a:srgbClr val="FFFFFF"/>
                </a:solidFill>
              </a:rPr>
              <a:t>Working customers.</a:t>
            </a:r>
            <a:endParaRPr lang="en-GB" sz="1800" dirty="0">
              <a:solidFill>
                <a:srgbClr val="FFFFFF"/>
              </a:solidFill>
            </a:endParaRPr>
          </a:p>
        </p:txBody>
      </p:sp>
      <p:pic>
        <p:nvPicPr>
          <p:cNvPr id="5" name="Picture 4">
            <a:extLst>
              <a:ext uri="{FF2B5EF4-FFF2-40B4-BE49-F238E27FC236}">
                <a16:creationId xmlns:a16="http://schemas.microsoft.com/office/drawing/2014/main" id="{278F4C49-B829-4365-BE28-F4A9B2DDDC80}"/>
              </a:ext>
            </a:extLst>
          </p:cNvPr>
          <p:cNvPicPr>
            <a:picLocks noChangeAspect="1"/>
          </p:cNvPicPr>
          <p:nvPr/>
        </p:nvPicPr>
        <p:blipFill rotWithShape="1">
          <a:blip r:embed="rId2"/>
          <a:srcRect l="25265" t="21945" r="22079" b="11806"/>
          <a:stretch/>
        </p:blipFill>
        <p:spPr>
          <a:xfrm>
            <a:off x="4924425" y="1504951"/>
            <a:ext cx="6419850" cy="4543424"/>
          </a:xfrm>
          <a:prstGeom prst="rect">
            <a:avLst/>
          </a:prstGeom>
        </p:spPr>
      </p:pic>
    </p:spTree>
    <p:extLst>
      <p:ext uri="{BB962C8B-B14F-4D97-AF65-F5344CB8AC3E}">
        <p14:creationId xmlns:p14="http://schemas.microsoft.com/office/powerpoint/2010/main" val="21237667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BDC8E8C-E34E-42C5-96E7-122303402B97}"/>
              </a:ext>
            </a:extLst>
          </p:cNvPr>
          <p:cNvSpPr>
            <a:spLocks noGrp="1"/>
          </p:cNvSpPr>
          <p:nvPr>
            <p:ph type="title"/>
          </p:nvPr>
        </p:nvSpPr>
        <p:spPr>
          <a:xfrm>
            <a:off x="1097280" y="516835"/>
            <a:ext cx="5977937" cy="1666501"/>
          </a:xfrm>
        </p:spPr>
        <p:txBody>
          <a:bodyPr>
            <a:normAutofit/>
          </a:bodyPr>
          <a:lstStyle/>
          <a:p>
            <a:r>
              <a:rPr lang="en-GB" sz="3700">
                <a:solidFill>
                  <a:srgbClr val="FFFFFF"/>
                </a:solidFill>
              </a:rPr>
              <a:t>Possible Covid-19 impact on company service usage</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2">
            <a:extLst>
              <a:ext uri="{FF2B5EF4-FFF2-40B4-BE49-F238E27FC236}">
                <a16:creationId xmlns:a16="http://schemas.microsoft.com/office/drawing/2014/main" id="{C90625EC-3498-AC0F-4E61-8A8DD6F2DD0B}"/>
              </a:ext>
            </a:extLst>
          </p:cNvPr>
          <p:cNvGraphicFramePr>
            <a:graphicFrameLocks noGrp="1"/>
          </p:cNvGraphicFramePr>
          <p:nvPr>
            <p:ph idx="1"/>
          </p:nvPr>
        </p:nvGraphicFramePr>
        <p:xfrm>
          <a:off x="1097279" y="2546224"/>
          <a:ext cx="5977938" cy="3342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A2C21684-62FC-4DD9-B828-68376C441ADE}"/>
              </a:ext>
            </a:extLst>
          </p:cNvPr>
          <p:cNvPicPr>
            <a:picLocks noChangeAspect="1"/>
          </p:cNvPicPr>
          <p:nvPr/>
        </p:nvPicPr>
        <p:blipFill rotWithShape="1">
          <a:blip r:embed="rId7"/>
          <a:srcRect l="24408" t="9722" r="47779" b="10278"/>
          <a:stretch/>
        </p:blipFill>
        <p:spPr>
          <a:xfrm>
            <a:off x="7343776" y="666750"/>
            <a:ext cx="4552748" cy="5686419"/>
          </a:xfrm>
          <a:prstGeom prst="rect">
            <a:avLst/>
          </a:prstGeom>
        </p:spPr>
      </p:pic>
    </p:spTree>
    <p:extLst>
      <p:ext uri="{BB962C8B-B14F-4D97-AF65-F5344CB8AC3E}">
        <p14:creationId xmlns:p14="http://schemas.microsoft.com/office/powerpoint/2010/main" val="340199823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F362CE-2025-4FE9-B08B-7B440BE973EA}"/>
              </a:ext>
            </a:extLst>
          </p:cNvPr>
          <p:cNvPicPr>
            <a:picLocks noChangeAspect="1"/>
          </p:cNvPicPr>
          <p:nvPr/>
        </p:nvPicPr>
        <p:blipFill rotWithShape="1">
          <a:blip r:embed="rId2"/>
          <a:srcRect l="24754" t="20758" r="984" b="58248"/>
          <a:stretch/>
        </p:blipFill>
        <p:spPr>
          <a:xfrm>
            <a:off x="1725561" y="643538"/>
            <a:ext cx="8741977" cy="3557043"/>
          </a:xfrm>
          <a:prstGeom prst="rect">
            <a:avLst/>
          </a:prstGeom>
        </p:spPr>
      </p:pic>
      <p:sp>
        <p:nvSpPr>
          <p:cNvPr id="34" name="Rectangle 33">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3E415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F089A5-D2CB-4C83-A19A-B9D2C408CB51}"/>
              </a:ext>
            </a:extLst>
          </p:cNvPr>
          <p:cNvSpPr>
            <a:spLocks noGrp="1"/>
          </p:cNvSpPr>
          <p:nvPr>
            <p:ph type="title"/>
          </p:nvPr>
        </p:nvSpPr>
        <p:spPr>
          <a:xfrm>
            <a:off x="633998" y="4905301"/>
            <a:ext cx="4988879" cy="1554485"/>
          </a:xfrm>
        </p:spPr>
        <p:txBody>
          <a:bodyPr anchor="ctr">
            <a:normAutofit/>
          </a:bodyPr>
          <a:lstStyle/>
          <a:p>
            <a:pPr algn="r"/>
            <a:r>
              <a:rPr lang="en-GB" sz="3700">
                <a:solidFill>
                  <a:srgbClr val="FFFFFF"/>
                </a:solidFill>
              </a:rPr>
              <a:t>Service on summer time 2018 and 2020</a:t>
            </a:r>
          </a:p>
        </p:txBody>
      </p:sp>
      <p:cxnSp>
        <p:nvCxnSpPr>
          <p:cNvPr id="36" name="Straight Connector 35">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00E2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C04D7C-50AB-4EA1-9D11-522A9ABD4D11}"/>
              </a:ext>
            </a:extLst>
          </p:cNvPr>
          <p:cNvSpPr>
            <a:spLocks noGrp="1"/>
          </p:cNvSpPr>
          <p:nvPr>
            <p:ph idx="1"/>
          </p:nvPr>
        </p:nvSpPr>
        <p:spPr>
          <a:xfrm>
            <a:off x="6064301" y="4905300"/>
            <a:ext cx="5493699" cy="1554485"/>
          </a:xfrm>
        </p:spPr>
        <p:txBody>
          <a:bodyPr anchor="ctr">
            <a:normAutofit/>
          </a:bodyPr>
          <a:lstStyle/>
          <a:p>
            <a:pPr>
              <a:lnSpc>
                <a:spcPct val="100000"/>
              </a:lnSpc>
            </a:pPr>
            <a:r>
              <a:rPr lang="en-GB" sz="1800" dirty="0">
                <a:solidFill>
                  <a:srgbClr val="FFFFFF"/>
                </a:solidFill>
              </a:rPr>
              <a:t>Compare service from 2018 before pandemic Covid-19 time and during second pandemic year 2021 shows definitely that before pandemic time service usage during summer time is larger then in 2021 in the second year of pandemic in the same summer time. </a:t>
            </a:r>
          </a:p>
        </p:txBody>
      </p:sp>
    </p:spTree>
    <p:extLst>
      <p:ext uri="{BB962C8B-B14F-4D97-AF65-F5344CB8AC3E}">
        <p14:creationId xmlns:p14="http://schemas.microsoft.com/office/powerpoint/2010/main" val="159875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4AE1423-9F45-4A0F-B084-3657A70979FE}"/>
              </a:ext>
            </a:extLst>
          </p:cNvPr>
          <p:cNvSpPr>
            <a:spLocks noGrp="1"/>
          </p:cNvSpPr>
          <p:nvPr>
            <p:ph type="title"/>
          </p:nvPr>
        </p:nvSpPr>
        <p:spPr>
          <a:xfrm>
            <a:off x="643467" y="516835"/>
            <a:ext cx="3448259" cy="1666501"/>
          </a:xfrm>
        </p:spPr>
        <p:txBody>
          <a:bodyPr>
            <a:normAutofit/>
          </a:bodyPr>
          <a:lstStyle/>
          <a:p>
            <a:r>
              <a:rPr lang="en-GB" sz="4000" dirty="0">
                <a:solidFill>
                  <a:srgbClr val="FFFFFF"/>
                </a:solidFill>
              </a:rPr>
              <a:t>Peak hours 2021/22</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E97ADD43-9DAC-2F35-A454-2CA50721B632}"/>
              </a:ext>
            </a:extLst>
          </p:cNvPr>
          <p:cNvSpPr>
            <a:spLocks noGrp="1"/>
          </p:cNvSpPr>
          <p:nvPr>
            <p:ph idx="1"/>
          </p:nvPr>
        </p:nvSpPr>
        <p:spPr>
          <a:xfrm>
            <a:off x="643468" y="2546224"/>
            <a:ext cx="2204508" cy="3342747"/>
          </a:xfrm>
        </p:spPr>
        <p:txBody>
          <a:bodyPr>
            <a:normAutofit/>
          </a:bodyPr>
          <a:lstStyle/>
          <a:p>
            <a:r>
              <a:rPr lang="en-US" sz="1800" dirty="0">
                <a:solidFill>
                  <a:srgbClr val="FFFFFF"/>
                </a:solidFill>
              </a:rPr>
              <a:t>Data shows that the</a:t>
            </a:r>
          </a:p>
          <a:p>
            <a:pPr marL="0" indent="0">
              <a:buNone/>
            </a:pPr>
            <a:r>
              <a:rPr lang="en-US" sz="1800" dirty="0">
                <a:solidFill>
                  <a:srgbClr val="FFFFFF"/>
                </a:solidFill>
              </a:rPr>
              <a:t> service usage </a:t>
            </a:r>
          </a:p>
          <a:p>
            <a:pPr marL="0" indent="0">
              <a:buNone/>
            </a:pPr>
            <a:r>
              <a:rPr lang="en-US" sz="1800" dirty="0">
                <a:solidFill>
                  <a:srgbClr val="FFFFFF"/>
                </a:solidFill>
              </a:rPr>
              <a:t> grow from 3pm and </a:t>
            </a:r>
          </a:p>
          <a:p>
            <a:pPr marL="0" indent="0">
              <a:buNone/>
            </a:pPr>
            <a:r>
              <a:rPr lang="en-US" sz="1800" dirty="0">
                <a:solidFill>
                  <a:srgbClr val="FFFFFF"/>
                </a:solidFill>
              </a:rPr>
              <a:t> the best hour is 5pm</a:t>
            </a:r>
          </a:p>
        </p:txBody>
      </p:sp>
      <p:pic>
        <p:nvPicPr>
          <p:cNvPr id="5" name="Content Placeholder 4">
            <a:extLst>
              <a:ext uri="{FF2B5EF4-FFF2-40B4-BE49-F238E27FC236}">
                <a16:creationId xmlns:a16="http://schemas.microsoft.com/office/drawing/2014/main" id="{0C4E2778-F654-4511-8C72-8CDA7C8CB364}"/>
              </a:ext>
            </a:extLst>
          </p:cNvPr>
          <p:cNvPicPr>
            <a:picLocks noChangeAspect="1"/>
          </p:cNvPicPr>
          <p:nvPr/>
        </p:nvPicPr>
        <p:blipFill rotWithShape="1">
          <a:blip r:embed="rId2"/>
          <a:srcRect l="27357" t="21805" r="422" b="25555"/>
          <a:stretch/>
        </p:blipFill>
        <p:spPr>
          <a:xfrm>
            <a:off x="2958250" y="2353592"/>
            <a:ext cx="8805125" cy="3609976"/>
          </a:xfrm>
          <a:prstGeom prst="rect">
            <a:avLst/>
          </a:prstGeom>
        </p:spPr>
      </p:pic>
    </p:spTree>
    <p:extLst>
      <p:ext uri="{BB962C8B-B14F-4D97-AF65-F5344CB8AC3E}">
        <p14:creationId xmlns:p14="http://schemas.microsoft.com/office/powerpoint/2010/main" val="289480132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6FAF41-5137-4A5A-A7A8-92E8C9D0F540}"/>
              </a:ext>
            </a:extLst>
          </p:cNvPr>
          <p:cNvSpPr>
            <a:spLocks noGrp="1"/>
          </p:cNvSpPr>
          <p:nvPr>
            <p:ph type="title"/>
          </p:nvPr>
        </p:nvSpPr>
        <p:spPr>
          <a:xfrm>
            <a:off x="643467" y="516835"/>
            <a:ext cx="3448259" cy="1666501"/>
          </a:xfrm>
        </p:spPr>
        <p:txBody>
          <a:bodyPr>
            <a:normAutofit/>
          </a:bodyPr>
          <a:lstStyle/>
          <a:p>
            <a:r>
              <a:rPr lang="en-GB" sz="3100" dirty="0">
                <a:solidFill>
                  <a:srgbClr val="FFFFFF"/>
                </a:solidFill>
              </a:rPr>
              <a:t>Using of service on a monthly basis 2021/2022</a:t>
            </a:r>
          </a:p>
        </p:txBody>
      </p:sp>
      <p:cxnSp>
        <p:nvCxnSpPr>
          <p:cNvPr id="21"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08B661-3D19-4416-972E-527BA635C565}"/>
              </a:ext>
            </a:extLst>
          </p:cNvPr>
          <p:cNvSpPr>
            <a:spLocks noGrp="1"/>
          </p:cNvSpPr>
          <p:nvPr>
            <p:ph idx="1"/>
          </p:nvPr>
        </p:nvSpPr>
        <p:spPr>
          <a:xfrm>
            <a:off x="643468" y="2546224"/>
            <a:ext cx="2299758" cy="3342747"/>
          </a:xfrm>
        </p:spPr>
        <p:txBody>
          <a:bodyPr>
            <a:normAutofit fontScale="92500"/>
          </a:bodyPr>
          <a:lstStyle/>
          <a:p>
            <a:r>
              <a:rPr lang="en-GB" sz="1800" dirty="0">
                <a:solidFill>
                  <a:srgbClr val="FFFFFF"/>
                </a:solidFill>
              </a:rPr>
              <a:t>Data proof that the best for service time </a:t>
            </a:r>
          </a:p>
          <a:p>
            <a:r>
              <a:rPr lang="en-GB" sz="1800" dirty="0">
                <a:solidFill>
                  <a:srgbClr val="FFFFFF"/>
                </a:solidFill>
              </a:rPr>
              <a:t>During winter is December, there is visible drop of using service on January </a:t>
            </a:r>
          </a:p>
          <a:p>
            <a:r>
              <a:rPr lang="en-GB" sz="1800" dirty="0">
                <a:solidFill>
                  <a:srgbClr val="FFFFFF"/>
                </a:solidFill>
              </a:rPr>
              <a:t>From 48K to nearly 27K</a:t>
            </a:r>
          </a:p>
          <a:p>
            <a:r>
              <a:rPr lang="en-GB" sz="1800" dirty="0">
                <a:solidFill>
                  <a:srgbClr val="FFFFFF"/>
                </a:solidFill>
              </a:rPr>
              <a:t>And from February service grow again. </a:t>
            </a:r>
          </a:p>
        </p:txBody>
      </p:sp>
      <p:pic>
        <p:nvPicPr>
          <p:cNvPr id="5" name="Picture 4">
            <a:extLst>
              <a:ext uri="{FF2B5EF4-FFF2-40B4-BE49-F238E27FC236}">
                <a16:creationId xmlns:a16="http://schemas.microsoft.com/office/drawing/2014/main" id="{86D2B8BB-CA48-462D-B462-358E2AD28687}"/>
              </a:ext>
            </a:extLst>
          </p:cNvPr>
          <p:cNvPicPr>
            <a:picLocks noChangeAspect="1"/>
          </p:cNvPicPr>
          <p:nvPr/>
        </p:nvPicPr>
        <p:blipFill rotWithShape="1">
          <a:blip r:embed="rId2"/>
          <a:srcRect l="24604" t="21249" r="848" b="64168"/>
          <a:stretch/>
        </p:blipFill>
        <p:spPr>
          <a:xfrm>
            <a:off x="3023136" y="3217472"/>
            <a:ext cx="9088954" cy="1000125"/>
          </a:xfrm>
          <a:prstGeom prst="rect">
            <a:avLst/>
          </a:prstGeom>
        </p:spPr>
      </p:pic>
    </p:spTree>
    <p:extLst>
      <p:ext uri="{BB962C8B-B14F-4D97-AF65-F5344CB8AC3E}">
        <p14:creationId xmlns:p14="http://schemas.microsoft.com/office/powerpoint/2010/main" val="39128523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41D1310-517B-429A-A85B-85E384905C0D}"/>
              </a:ext>
            </a:extLst>
          </p:cNvPr>
          <p:cNvPicPr>
            <a:picLocks noChangeAspect="1"/>
          </p:cNvPicPr>
          <p:nvPr/>
        </p:nvPicPr>
        <p:blipFill rotWithShape="1">
          <a:blip r:embed="rId2"/>
          <a:srcRect l="26897" t="21950" b="25116"/>
          <a:stretch/>
        </p:blipFill>
        <p:spPr>
          <a:xfrm>
            <a:off x="1654463" y="643538"/>
            <a:ext cx="8884174" cy="3618586"/>
          </a:xfrm>
          <a:prstGeom prst="rect">
            <a:avLst/>
          </a:prstGeom>
        </p:spPr>
      </p:pic>
      <p:sp>
        <p:nvSpPr>
          <p:cNvPr id="33" name="Rectangle 32">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D38570-EFF4-4603-8EC1-4891B788F75E}"/>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dirty="0">
                <a:solidFill>
                  <a:srgbClr val="FFFFFF"/>
                </a:solidFill>
              </a:rPr>
              <a:t>Peak hours during winter </a:t>
            </a:r>
          </a:p>
        </p:txBody>
      </p:sp>
      <p:sp>
        <p:nvSpPr>
          <p:cNvPr id="9" name="Content Placeholder 8">
            <a:extLst>
              <a:ext uri="{FF2B5EF4-FFF2-40B4-BE49-F238E27FC236}">
                <a16:creationId xmlns:a16="http://schemas.microsoft.com/office/drawing/2014/main" id="{9B2568A4-9F1A-D1DA-1D65-23F7C18AF515}"/>
              </a:ext>
            </a:extLst>
          </p:cNvPr>
          <p:cNvSpPr>
            <a:spLocks noGrp="1"/>
          </p:cNvSpPr>
          <p:nvPr>
            <p:ph idx="1"/>
          </p:nvPr>
        </p:nvSpPr>
        <p:spPr>
          <a:xfrm>
            <a:off x="8288040" y="4928681"/>
            <a:ext cx="3271059" cy="1495139"/>
          </a:xfrm>
        </p:spPr>
        <p:txBody>
          <a:bodyPr vert="horz" lIns="91440" tIns="45720" rIns="91440" bIns="45720" rtlCol="0" anchor="ctr">
            <a:normAutofit/>
          </a:bodyPr>
          <a:lstStyle/>
          <a:p>
            <a:pPr marL="0" indent="0">
              <a:lnSpc>
                <a:spcPct val="100000"/>
              </a:lnSpc>
              <a:buNone/>
            </a:pPr>
            <a:r>
              <a:rPr lang="en-US" sz="1800" cap="all" spc="200" dirty="0">
                <a:solidFill>
                  <a:srgbClr val="FFFFFF"/>
                </a:solidFill>
              </a:rPr>
              <a:t>Peak hours during winter are very similar to a summer. The busiest hour is 5pm.</a:t>
            </a:r>
          </a:p>
        </p:txBody>
      </p:sp>
      <p:cxnSp>
        <p:nvCxnSpPr>
          <p:cNvPr id="35" name="Straight Connector 34">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459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FA314C0A-36BD-4874-833F-9AE824FB9785}"/>
              </a:ext>
            </a:extLst>
          </p:cNvPr>
          <p:cNvPicPr>
            <a:picLocks noChangeAspect="1"/>
          </p:cNvPicPr>
          <p:nvPr/>
        </p:nvPicPr>
        <p:blipFill rotWithShape="1">
          <a:blip r:embed="rId2"/>
          <a:srcRect l="27325" t="21444" b="24103"/>
          <a:stretch/>
        </p:blipFill>
        <p:spPr>
          <a:xfrm>
            <a:off x="1876672" y="643538"/>
            <a:ext cx="8439755" cy="3557043"/>
          </a:xfrm>
          <a:prstGeom prst="rect">
            <a:avLst/>
          </a:prstGeom>
        </p:spPr>
      </p:pic>
      <p:sp>
        <p:nvSpPr>
          <p:cNvPr id="51" name="Rectangle 50">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3C3E5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FDF2372-E99A-4669-B751-AC3BA1822FC7}"/>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a:solidFill>
                  <a:srgbClr val="FFFFFF"/>
                </a:solidFill>
              </a:rPr>
              <a:t>Peak hours during</a:t>
            </a:r>
            <a:br>
              <a:rPr lang="en-US" sz="4000">
                <a:solidFill>
                  <a:srgbClr val="FFFFFF"/>
                </a:solidFill>
              </a:rPr>
            </a:br>
            <a:r>
              <a:rPr lang="en-US" sz="4000">
                <a:solidFill>
                  <a:srgbClr val="FFFFFF"/>
                </a:solidFill>
              </a:rPr>
              <a:t>summer</a:t>
            </a:r>
          </a:p>
        </p:txBody>
      </p:sp>
      <p:cxnSp>
        <p:nvCxnSpPr>
          <p:cNvPr id="68" name="Straight Connector 52">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01D8FF"/>
            </a:solidFill>
          </a:ln>
        </p:spPr>
        <p:style>
          <a:lnRef idx="1">
            <a:schemeClr val="accent1"/>
          </a:lnRef>
          <a:fillRef idx="0">
            <a:schemeClr val="accent1"/>
          </a:fillRef>
          <a:effectRef idx="0">
            <a:schemeClr val="accent1"/>
          </a:effectRef>
          <a:fontRef idx="minor">
            <a:schemeClr val="tx1"/>
          </a:fontRef>
        </p:style>
      </p:cxnSp>
      <p:sp>
        <p:nvSpPr>
          <p:cNvPr id="37" name="Content Placeholder 36">
            <a:extLst>
              <a:ext uri="{FF2B5EF4-FFF2-40B4-BE49-F238E27FC236}">
                <a16:creationId xmlns:a16="http://schemas.microsoft.com/office/drawing/2014/main" id="{E70C7B0E-A062-7536-B6BD-21816BA515EB}"/>
              </a:ext>
            </a:extLst>
          </p:cNvPr>
          <p:cNvSpPr>
            <a:spLocks noGrp="1"/>
          </p:cNvSpPr>
          <p:nvPr>
            <p:ph idx="1"/>
          </p:nvPr>
        </p:nvSpPr>
        <p:spPr>
          <a:xfrm>
            <a:off x="6064301" y="4905300"/>
            <a:ext cx="5493699" cy="1554485"/>
          </a:xfrm>
        </p:spPr>
        <p:txBody>
          <a:bodyPr anchor="ctr">
            <a:normAutofit/>
          </a:bodyPr>
          <a:lstStyle/>
          <a:p>
            <a:endParaRPr lang="en-US">
              <a:solidFill>
                <a:srgbClr val="FFFFFF"/>
              </a:solidFill>
            </a:endParaRPr>
          </a:p>
          <a:p>
            <a:r>
              <a:rPr lang="en-US">
                <a:solidFill>
                  <a:srgbClr val="FFFFFF"/>
                </a:solidFill>
              </a:rPr>
              <a:t>Peak hours of summer 2021 very similar to winter.</a:t>
            </a:r>
          </a:p>
          <a:p>
            <a:endParaRPr lang="en-US" dirty="0">
              <a:solidFill>
                <a:srgbClr val="FFFFFF"/>
              </a:solidFill>
            </a:endParaRPr>
          </a:p>
        </p:txBody>
      </p:sp>
    </p:spTree>
    <p:extLst>
      <p:ext uri="{BB962C8B-B14F-4D97-AF65-F5344CB8AC3E}">
        <p14:creationId xmlns:p14="http://schemas.microsoft.com/office/powerpoint/2010/main" val="151978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4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5015DFD-E3CC-4EEE-91B0-0A64542314A1}"/>
              </a:ext>
            </a:extLst>
          </p:cNvPr>
          <p:cNvSpPr>
            <a:spLocks noGrp="1"/>
          </p:cNvSpPr>
          <p:nvPr>
            <p:ph type="title"/>
          </p:nvPr>
        </p:nvSpPr>
        <p:spPr>
          <a:xfrm>
            <a:off x="643467" y="516835"/>
            <a:ext cx="2994815" cy="1666501"/>
          </a:xfrm>
        </p:spPr>
        <p:txBody>
          <a:bodyPr vert="horz" lIns="91440" tIns="45720" rIns="91440" bIns="45720" rtlCol="0">
            <a:normAutofit/>
          </a:bodyPr>
          <a:lstStyle/>
          <a:p>
            <a:r>
              <a:rPr lang="en-US" sz="2800">
                <a:solidFill>
                  <a:schemeClr val="tx1"/>
                </a:solidFill>
              </a:rPr>
              <a:t>Service based on customer gender and age </a:t>
            </a:r>
          </a:p>
        </p:txBody>
      </p:sp>
      <p:cxnSp>
        <p:nvCxnSpPr>
          <p:cNvPr id="56" name="Straight Connector 5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6643586-84FE-A3AF-EE06-015C64976BFD}"/>
              </a:ext>
            </a:extLst>
          </p:cNvPr>
          <p:cNvSpPr>
            <a:spLocks noGrp="1"/>
          </p:cNvSpPr>
          <p:nvPr>
            <p:ph idx="1"/>
          </p:nvPr>
        </p:nvSpPr>
        <p:spPr>
          <a:xfrm>
            <a:off x="643467" y="2546224"/>
            <a:ext cx="2994815" cy="3342747"/>
          </a:xfrm>
        </p:spPr>
        <p:txBody>
          <a:bodyPr vert="horz" lIns="91440" tIns="45720" rIns="91440" bIns="45720" rtlCol="0">
            <a:normAutofit/>
          </a:bodyPr>
          <a:lstStyle/>
          <a:p>
            <a:pPr marL="0" indent="0">
              <a:buNone/>
            </a:pPr>
            <a:r>
              <a:rPr lang="en-US" sz="1800" cap="all" spc="200">
                <a:solidFill>
                  <a:schemeClr val="tx1"/>
                </a:solidFill>
              </a:rPr>
              <a:t>Majority of customers are male, almost 3 times more than female. Service used the most by people aged 53 years old and in age 30th</a:t>
            </a:r>
            <a:endParaRPr lang="en-US" sz="1800" cap="all" spc="200" dirty="0">
              <a:solidFill>
                <a:schemeClr val="tx1"/>
              </a:solidFill>
            </a:endParaRPr>
          </a:p>
        </p:txBody>
      </p:sp>
      <p:pic>
        <p:nvPicPr>
          <p:cNvPr id="7" name="Picture 6">
            <a:extLst>
              <a:ext uri="{FF2B5EF4-FFF2-40B4-BE49-F238E27FC236}">
                <a16:creationId xmlns:a16="http://schemas.microsoft.com/office/drawing/2014/main" id="{0F365330-4419-4D27-A001-805E2D5D741B}"/>
              </a:ext>
            </a:extLst>
          </p:cNvPr>
          <p:cNvPicPr>
            <a:picLocks noChangeAspect="1"/>
          </p:cNvPicPr>
          <p:nvPr/>
        </p:nvPicPr>
        <p:blipFill rotWithShape="1">
          <a:blip r:embed="rId2"/>
          <a:srcRect l="25312" t="21389" r="38531" b="11250"/>
          <a:stretch/>
        </p:blipFill>
        <p:spPr>
          <a:xfrm>
            <a:off x="4059922" y="1551376"/>
            <a:ext cx="3583439" cy="3755248"/>
          </a:xfrm>
          <a:prstGeom prst="rect">
            <a:avLst/>
          </a:prstGeom>
        </p:spPr>
      </p:pic>
      <p:pic>
        <p:nvPicPr>
          <p:cNvPr id="5" name="Content Placeholder 4">
            <a:extLst>
              <a:ext uri="{FF2B5EF4-FFF2-40B4-BE49-F238E27FC236}">
                <a16:creationId xmlns:a16="http://schemas.microsoft.com/office/drawing/2014/main" id="{6DC70CE8-0C83-44E5-999A-F9ED6ED1904B}"/>
              </a:ext>
            </a:extLst>
          </p:cNvPr>
          <p:cNvPicPr>
            <a:picLocks noChangeAspect="1"/>
          </p:cNvPicPr>
          <p:nvPr/>
        </p:nvPicPr>
        <p:blipFill rotWithShape="1">
          <a:blip r:embed="rId3"/>
          <a:srcRect l="24617" t="16885" b="61423"/>
          <a:stretch/>
        </p:blipFill>
        <p:spPr>
          <a:xfrm>
            <a:off x="8144957" y="418797"/>
            <a:ext cx="3583439" cy="1248995"/>
          </a:xfrm>
          <a:prstGeom prst="rect">
            <a:avLst/>
          </a:prstGeom>
        </p:spPr>
      </p:pic>
    </p:spTree>
    <p:extLst>
      <p:ext uri="{BB962C8B-B14F-4D97-AF65-F5344CB8AC3E}">
        <p14:creationId xmlns:p14="http://schemas.microsoft.com/office/powerpoint/2010/main" val="32872062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732008B-55A9-4905-B99E-3602297B63FE}"/>
              </a:ext>
            </a:extLst>
          </p:cNvPr>
          <p:cNvSpPr>
            <a:spLocks noGrp="1"/>
          </p:cNvSpPr>
          <p:nvPr>
            <p:ph type="title"/>
          </p:nvPr>
        </p:nvSpPr>
        <p:spPr>
          <a:xfrm>
            <a:off x="643467" y="516835"/>
            <a:ext cx="2994815" cy="1666501"/>
          </a:xfrm>
        </p:spPr>
        <p:txBody>
          <a:bodyPr vert="horz" lIns="91440" tIns="45720" rIns="91440" bIns="45720" rtlCol="0">
            <a:normAutofit/>
          </a:bodyPr>
          <a:lstStyle/>
          <a:p>
            <a:r>
              <a:rPr lang="en-US" sz="3700">
                <a:solidFill>
                  <a:schemeClr val="tx1"/>
                </a:solidFill>
              </a:rPr>
              <a:t>Service based on user type </a:t>
            </a:r>
          </a:p>
        </p:txBody>
      </p:sp>
      <p:cxnSp>
        <p:nvCxnSpPr>
          <p:cNvPr id="72" name="Straight Connector 7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5">
            <a:extLst>
              <a:ext uri="{FF2B5EF4-FFF2-40B4-BE49-F238E27FC236}">
                <a16:creationId xmlns:a16="http://schemas.microsoft.com/office/drawing/2014/main" id="{16DE8598-8F00-F240-6259-4AB6F447AA9D}"/>
              </a:ext>
            </a:extLst>
          </p:cNvPr>
          <p:cNvSpPr>
            <a:spLocks noGrp="1"/>
          </p:cNvSpPr>
          <p:nvPr>
            <p:ph idx="1"/>
          </p:nvPr>
        </p:nvSpPr>
        <p:spPr>
          <a:xfrm>
            <a:off x="643467" y="2546224"/>
            <a:ext cx="2994815" cy="3342747"/>
          </a:xfrm>
        </p:spPr>
        <p:txBody>
          <a:bodyPr vert="horz" lIns="91440" tIns="45720" rIns="91440" bIns="45720" rtlCol="0">
            <a:normAutofit/>
          </a:bodyPr>
          <a:lstStyle/>
          <a:p>
            <a:pPr marL="0" indent="0">
              <a:buNone/>
            </a:pPr>
            <a:r>
              <a:rPr lang="en-US" sz="1800" cap="all" spc="200" dirty="0">
                <a:solidFill>
                  <a:schemeClr val="tx1"/>
                </a:solidFill>
              </a:rPr>
              <a:t>Majority of service used by subscribers</a:t>
            </a:r>
          </a:p>
          <a:p>
            <a:pPr marL="0" indent="0">
              <a:buNone/>
            </a:pPr>
            <a:r>
              <a:rPr lang="en-US" sz="1800" cap="all" spc="200" dirty="0">
                <a:solidFill>
                  <a:schemeClr val="tx1"/>
                </a:solidFill>
              </a:rPr>
              <a:t>Members of service  </a:t>
            </a:r>
          </a:p>
        </p:txBody>
      </p:sp>
      <p:pic>
        <p:nvPicPr>
          <p:cNvPr id="11" name="Picture 10">
            <a:extLst>
              <a:ext uri="{FF2B5EF4-FFF2-40B4-BE49-F238E27FC236}">
                <a16:creationId xmlns:a16="http://schemas.microsoft.com/office/drawing/2014/main" id="{0FF0B011-452E-48BB-B347-61EE7D32B02A}"/>
              </a:ext>
            </a:extLst>
          </p:cNvPr>
          <p:cNvPicPr>
            <a:picLocks noChangeAspect="1"/>
          </p:cNvPicPr>
          <p:nvPr/>
        </p:nvPicPr>
        <p:blipFill rotWithShape="1">
          <a:blip r:embed="rId2"/>
          <a:srcRect l="24778" t="16805" r="37749" b="10149"/>
          <a:stretch/>
        </p:blipFill>
        <p:spPr>
          <a:xfrm>
            <a:off x="4059922" y="1464418"/>
            <a:ext cx="3583439" cy="3929164"/>
          </a:xfrm>
          <a:prstGeom prst="rect">
            <a:avLst/>
          </a:prstGeom>
        </p:spPr>
      </p:pic>
      <p:pic>
        <p:nvPicPr>
          <p:cNvPr id="13" name="Picture 12">
            <a:extLst>
              <a:ext uri="{FF2B5EF4-FFF2-40B4-BE49-F238E27FC236}">
                <a16:creationId xmlns:a16="http://schemas.microsoft.com/office/drawing/2014/main" id="{C343BA61-009F-46C0-A1C9-81FC67E7F9C0}"/>
              </a:ext>
            </a:extLst>
          </p:cNvPr>
          <p:cNvPicPr>
            <a:picLocks noChangeAspect="1"/>
          </p:cNvPicPr>
          <p:nvPr/>
        </p:nvPicPr>
        <p:blipFill rotWithShape="1">
          <a:blip r:embed="rId3"/>
          <a:srcRect l="24532" t="16945" b="61250"/>
          <a:stretch/>
        </p:blipFill>
        <p:spPr>
          <a:xfrm>
            <a:off x="7965094" y="3140847"/>
            <a:ext cx="3583439" cy="582391"/>
          </a:xfrm>
          <a:prstGeom prst="rect">
            <a:avLst/>
          </a:prstGeom>
        </p:spPr>
      </p:pic>
    </p:spTree>
    <p:extLst>
      <p:ext uri="{BB962C8B-B14F-4D97-AF65-F5344CB8AC3E}">
        <p14:creationId xmlns:p14="http://schemas.microsoft.com/office/powerpoint/2010/main" val="18784164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{FDE5ACA9-E339-4B0C-B004-E508F6DA90AB}tf22712842_win32</Template>
  <TotalTime>701</TotalTime>
  <Words>293</Words>
  <Application>Microsoft Office PowerPoint</Application>
  <PresentationFormat>Widescreen</PresentationFormat>
  <Paragraphs>39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Bookman Old Style</vt:lpstr>
      <vt:lpstr>Calibri</vt:lpstr>
      <vt:lpstr>Franklin Gothic Book</vt:lpstr>
      <vt:lpstr>1_RetrospectVTI</vt:lpstr>
      <vt:lpstr>City Bike Analytics</vt:lpstr>
      <vt:lpstr>Possible Covid-19 impact on company service usage</vt:lpstr>
      <vt:lpstr>Service on summer time 2018 and 2020</vt:lpstr>
      <vt:lpstr>Peak hours 2021/22</vt:lpstr>
      <vt:lpstr>Using of service on a monthly basis 2021/2022</vt:lpstr>
      <vt:lpstr>Peak hours during winter </vt:lpstr>
      <vt:lpstr>Peak hours during summer</vt:lpstr>
      <vt:lpstr>Service based on customer gender and age </vt:lpstr>
      <vt:lpstr>Service based on user type </vt:lpstr>
      <vt:lpstr>The most used stations</vt:lpstr>
      <vt:lpstr>Service based on stations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Bike Analytics</dc:title>
  <dc:creator>Adam Fletcher</dc:creator>
  <cp:lastModifiedBy>Adam Fletcher</cp:lastModifiedBy>
  <cp:revision>14</cp:revision>
  <dcterms:created xsi:type="dcterms:W3CDTF">2022-03-21T09:37:40Z</dcterms:created>
  <dcterms:modified xsi:type="dcterms:W3CDTF">2022-04-06T20:36:01Z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